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42" r:id="rId3"/>
    <p:sldId id="344" r:id="rId4"/>
    <p:sldId id="258" r:id="rId5"/>
    <p:sldId id="262" r:id="rId6"/>
    <p:sldId id="338" r:id="rId7"/>
    <p:sldId id="347" r:id="rId8"/>
    <p:sldId id="348" r:id="rId9"/>
    <p:sldId id="275" r:id="rId10"/>
    <p:sldId id="276" r:id="rId11"/>
    <p:sldId id="337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285" r:id="rId20"/>
    <p:sldId id="287" r:id="rId21"/>
    <p:sldId id="343" r:id="rId22"/>
    <p:sldId id="322" r:id="rId23"/>
    <p:sldId id="289" r:id="rId24"/>
    <p:sldId id="290" r:id="rId25"/>
    <p:sldId id="291" r:id="rId26"/>
    <p:sldId id="292" r:id="rId27"/>
    <p:sldId id="294" r:id="rId28"/>
    <p:sldId id="325" r:id="rId29"/>
    <p:sldId id="293" r:id="rId30"/>
    <p:sldId id="336" r:id="rId31"/>
    <p:sldId id="308" r:id="rId32"/>
    <p:sldId id="309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5" r:id="rId42"/>
    <p:sldId id="306" r:id="rId43"/>
    <p:sldId id="307" r:id="rId44"/>
    <p:sldId id="339" r:id="rId45"/>
    <p:sldId id="259" r:id="rId46"/>
    <p:sldId id="321" r:id="rId47"/>
    <p:sldId id="261" r:id="rId48"/>
    <p:sldId id="334" r:id="rId49"/>
    <p:sldId id="277" r:id="rId50"/>
    <p:sldId id="278" r:id="rId51"/>
    <p:sldId id="279" r:id="rId52"/>
    <p:sldId id="280" r:id="rId53"/>
    <p:sldId id="281" r:id="rId54"/>
    <p:sldId id="324" r:id="rId55"/>
    <p:sldId id="345" r:id="rId56"/>
    <p:sldId id="346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2E"/>
    <a:srgbClr val="022D9B"/>
    <a:srgbClr val="5CC5FF"/>
    <a:srgbClr val="4ABEFF"/>
    <a:srgbClr val="15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22" autoAdjust="0"/>
    <p:restoredTop sz="90871" autoAdjust="0"/>
  </p:normalViewPr>
  <p:slideViewPr>
    <p:cSldViewPr>
      <p:cViewPr>
        <p:scale>
          <a:sx n="100" d="100"/>
          <a:sy n="100" d="100"/>
        </p:scale>
        <p:origin x="-96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62"/>
    </p:cViewPr>
  </p:sorterViewPr>
  <p:notesViewPr>
    <p:cSldViewPr>
      <p:cViewPr varScale="1">
        <p:scale>
          <a:sx n="152" d="100"/>
          <a:sy n="152" d="100"/>
        </p:scale>
        <p:origin x="-383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19324905-4586-9849-B0CB-EDE86AB94449}" type="slidenum">
              <a:rPr lang="en-US"/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3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CFC947A3-E2F4-9B43-B61C-6E4B48751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2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-7456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144" y="2852936"/>
            <a:ext cx="6332240" cy="1107554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144" y="4077072"/>
            <a:ext cx="6116216" cy="1944216"/>
          </a:xfrm>
        </p:spPr>
        <p:txBody>
          <a:bodyPr/>
          <a:lstStyle>
            <a:lvl1pPr marL="0" indent="0" algn="l">
              <a:buNone/>
              <a:defRPr sz="2600">
                <a:solidFill>
                  <a:srgbClr val="152E8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/>
            </a:lvl1pPr>
          </a:lstStyle>
          <a:p>
            <a:fld id="{5DD0A2D2-7EFB-5840-AF99-D605BC1B2F97}" type="slidenum">
              <a:rPr lang="en-US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668072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528" y="1556792"/>
            <a:ext cx="8668072" cy="47594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019300" cy="5791200"/>
          </a:xfrm>
        </p:spPr>
        <p:txBody>
          <a:bodyPr vert="eaVert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5905500" cy="5791200"/>
          </a:xfrm>
        </p:spPr>
        <p:txBody>
          <a:bodyPr vert="eaVert"/>
          <a:lstStyle>
            <a:lvl1pPr>
              <a:defRPr sz="2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2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51520" y="1700808"/>
            <a:ext cx="8740080" cy="4536504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92696"/>
            <a:ext cx="5256584" cy="854968"/>
          </a:xfrm>
        </p:spPr>
        <p:txBody>
          <a:bodyPr/>
          <a:lstStyle>
            <a:lvl1pPr>
              <a:defRPr sz="22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412776"/>
            <a:ext cx="6264696" cy="475252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3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0"/>
            <a:ext cx="6264696" cy="1224136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5" name="Picture 4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B_final-02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3645024"/>
            <a:ext cx="6480720" cy="2376263"/>
          </a:xfrm>
        </p:spPr>
        <p:txBody>
          <a:bodyPr anchor="t"/>
          <a:lstStyle>
            <a:lvl1pPr algn="l">
              <a:lnSpc>
                <a:spcPct val="90000"/>
              </a:lnSpc>
              <a:defRPr sz="3200" b="0" cap="none">
                <a:solidFill>
                  <a:srgbClr val="022D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664" y="2564904"/>
            <a:ext cx="6480720" cy="1008112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22D9B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543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302B3540-29DB-9849-B58B-883D2E76A773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916832"/>
            <a:ext cx="4032448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916832"/>
            <a:ext cx="4347592" cy="4392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0772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9" name="Picture 8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476672"/>
            <a:ext cx="8229600" cy="1143000"/>
          </a:xfrm>
        </p:spPr>
        <p:txBody>
          <a:bodyPr/>
          <a:lstStyle>
            <a:lvl1pPr>
              <a:defRPr sz="280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916832"/>
            <a:ext cx="4040188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678931"/>
            <a:ext cx="4040188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749" y="1916832"/>
            <a:ext cx="4041775" cy="762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8749" y="2678931"/>
            <a:ext cx="4041775" cy="348637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3" name="Picture 12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6516"/>
            <a:ext cx="8077200" cy="11430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7" name="Picture 6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25152"/>
            <a:ext cx="9177536" cy="688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404664"/>
            <a:ext cx="4968552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2132856"/>
            <a:ext cx="3528392" cy="41044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3528392" cy="1162050"/>
          </a:xfrm>
        </p:spPr>
        <p:txBody>
          <a:bodyPr/>
          <a:lstStyle>
            <a:lvl1pPr algn="l">
              <a:defRPr sz="2000" b="0">
                <a:solidFill>
                  <a:srgbClr val="152E8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1" name="Picture 10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SIGN_B_final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2" y="-15404"/>
            <a:ext cx="9177536" cy="688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36" y="5024537"/>
            <a:ext cx="7993904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536" y="836712"/>
            <a:ext cx="7993904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536" y="5581527"/>
            <a:ext cx="799390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‹#›</a:t>
            </a:fld>
            <a:endParaRPr lang="en-US" sz="1400" dirty="0">
              <a:latin typeface="Arial" charset="0"/>
            </a:endParaRPr>
          </a:p>
        </p:txBody>
      </p:sp>
      <p:pic>
        <p:nvPicPr>
          <p:cNvPr id="10" name="Picture 9" descr="business_PPT_slog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453336"/>
            <a:ext cx="8064897" cy="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9336" y="397024"/>
            <a:ext cx="84291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844824"/>
            <a:ext cx="83529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8768" y="6525344"/>
            <a:ext cx="19050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712" y="6525344"/>
            <a:ext cx="5040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fld id="{B9D5C80D-9CA5-F142-8586-263522C565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Times" charset="0"/>
        <a:buChar char="•"/>
        <a:defRPr sz="26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Font typeface="Wingdings" charset="0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78CDA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i.com.hk/eng/indexes/all-indexes/volatility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lp.stanford.edu/sentiment/treebank.html" TargetMode="External"/><Relationship Id="rId4" Type="http://schemas.openxmlformats.org/officeDocument/2006/relationships/hyperlink" Target="https://colab.research.google.com/github/kenwkliu/ideas/blob/master/colab/NLP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rojector.tensorflow.org/" TargetMode="External"/><Relationship Id="rId4" Type="http://schemas.openxmlformats.org/officeDocument/2006/relationships/hyperlink" Target="https://colab.research.google.com/github/kenwkliu/ideas/blob/master/colab/Word2Vec.ipy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John_Rupert_Firth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gender-bias-word-embeddings-76d9806a0e1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ai.tencent.com/ailab/nlp/en/embedding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kenwkliu/ideas/blob/master/colab/Transformers.ipynb" TargetMode="External"/><Relationship Id="rId3" Type="http://schemas.openxmlformats.org/officeDocument/2006/relationships/hyperlink" Target="https://talktotransformer.com/" TargetMode="External"/><Relationship Id="rId7" Type="http://schemas.openxmlformats.org/officeDocument/2006/relationships/hyperlink" Target="https://ideasai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Relationship Id="rId9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buzzindexe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7EZ3G7XBcRJbjBrVmhIaWdJUzA/view?usp=shar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lp.stanford.edu:8080/sentiment/rntnDemo.html" TargetMode="External"/><Relationship Id="rId5" Type="http://schemas.openxmlformats.org/officeDocument/2006/relationships/hyperlink" Target="https://drive.google.com/file/d/0B7EZ3G7XBcRJb3FhVWJPMmM1Zk0/view?usp=sharing" TargetMode="External"/><Relationship Id="rId4" Type="http://schemas.openxmlformats.org/officeDocument/2006/relationships/hyperlink" Target="https://drive.google.com/file/d/0B7EZ3G7XBcRJNkFqSlNCS2xVZUk/view?usp=sharin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itchfix.com/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multithreaded.stitchfix.com/blog/2015/03/11/word-is-worth-a-thousand-vector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SentimentTrading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.sfc.hk/edistributionWeb/gateway/EN/news-and-announcements/news/enforcement-news/doc?refNo=21PR19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852936"/>
            <a:ext cx="6192688" cy="1368152"/>
          </a:xfrm>
        </p:spPr>
        <p:txBody>
          <a:bodyPr/>
          <a:lstStyle/>
          <a:p>
            <a:r>
              <a:rPr lang="en-US" dirty="0"/>
              <a:t>Big Data, </a:t>
            </a:r>
            <a:r>
              <a:rPr lang="en-US" dirty="0" smtClean="0"/>
              <a:t>AI, Machine Learning, Investment and Algo Trading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21088"/>
            <a:ext cx="5832648" cy="1800200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99246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pic>
        <p:nvPicPr>
          <p:cNvPr id="1026" name="Picture 2" descr="Illustration of a typical trend following trading strategy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3240360" cy="169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coin Arbitrage: Can you profi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4407"/>
            <a:ext cx="2647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1556792"/>
            <a:ext cx="5400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 of strategies. Example:</a:t>
            </a:r>
            <a:b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Arbitrage</a:t>
            </a:r>
            <a:r>
              <a:rPr lang="en-US" sz="1800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Ant IPO delay. Sell Alibaba when the news come out and buy it back when price dropped</a:t>
            </a:r>
          </a:p>
          <a:p>
            <a:pPr lvl="1"/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volumeCount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be used for </a:t>
            </a:r>
            <a:r>
              <a:rPr lang="en-US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momentum 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strategies.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i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Following</a:t>
            </a:r>
            <a:r>
              <a:rPr lang="en-US" sz="18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Tech stocks are over-priced. Many research and news reported the funds starts to sell the tech stocks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74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8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Improves detection of price overreaction and </a:t>
            </a:r>
            <a:r>
              <a:rPr lang="en-US" sz="1800" dirty="0" smtClean="0"/>
              <a:t>under-reaction.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 </a:t>
            </a:r>
            <a:r>
              <a:rPr lang="en-US" sz="1800" dirty="0" smtClean="0"/>
              <a:t>e.g. stock </a:t>
            </a:r>
            <a:r>
              <a:rPr lang="en-US" sz="1800" dirty="0"/>
              <a:t>options </a:t>
            </a:r>
            <a:r>
              <a:rPr lang="en-US" sz="1800" dirty="0" smtClean="0"/>
              <a:t>put/call </a:t>
            </a:r>
            <a:r>
              <a:rPr lang="en-US" sz="1800" dirty="0"/>
              <a:t>ratio, VIX, </a:t>
            </a:r>
            <a:r>
              <a:rPr lang="en-US" sz="1800" dirty="0">
                <a:hlinkClick r:id="rId3"/>
              </a:rPr>
              <a:t>HSI volatility </a:t>
            </a:r>
            <a:r>
              <a:rPr lang="en-US" sz="1800" dirty="0" smtClean="0">
                <a:hlinkClick r:id="rId3"/>
              </a:rPr>
              <a:t>index</a:t>
            </a:r>
            <a:endParaRPr lang="en-US" sz="1800" dirty="0"/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</a:t>
            </a:r>
            <a:r>
              <a:rPr lang="en-US" sz="1600" dirty="0" smtClean="0"/>
              <a:t>and vice versa for the sell signals</a:t>
            </a:r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39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128792" cy="37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Treebanks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590921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4"/>
              </a:rPr>
              <a:t>NLP</a:t>
            </a:r>
            <a:endParaRPr lang="en-US" sz="2000" dirty="0"/>
          </a:p>
        </p:txBody>
      </p:sp>
      <p:sp>
        <p:nvSpPr>
          <p:cNvPr id="9" name="Sun 8"/>
          <p:cNvSpPr/>
          <p:nvPr/>
        </p:nvSpPr>
        <p:spPr bwMode="auto">
          <a:xfrm>
            <a:off x="5004048" y="5805264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1772816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</a:t>
            </a:r>
            <a:r>
              <a:rPr lang="en-US" sz="1800" dirty="0" smtClean="0">
                <a:hlinkClick r:id="rId5"/>
              </a:rPr>
              <a:t>Stanford Sentiment Treebanks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41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691680" y="1944216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dirty="0" smtClean="0">
                <a:hlinkClick r:id="rId3"/>
              </a:rPr>
              <a:t>丁</a:t>
            </a:r>
            <a:r>
              <a:rPr lang="zh-TW" altLang="en-US" sz="2400" dirty="0">
                <a:hlinkClick r:id="rId3"/>
              </a:rPr>
              <a:t>蟹</a:t>
            </a:r>
            <a:r>
              <a:rPr lang="zh-TW" altLang="en-US" sz="2400" dirty="0" smtClean="0">
                <a:hlinkClick r:id="rId3"/>
              </a:rPr>
              <a:t>效應 </a:t>
            </a:r>
            <a:r>
              <a:rPr lang="en-US" altLang="zh-TW" sz="2400" dirty="0" smtClean="0">
                <a:hlinkClick r:id="rId3"/>
              </a:rPr>
              <a:t>/ </a:t>
            </a:r>
            <a:r>
              <a:rPr lang="en-US" sz="2400" dirty="0" smtClean="0">
                <a:hlinkClick r:id="rId3"/>
              </a:rPr>
              <a:t>Ting Hai Effect </a:t>
            </a:r>
            <a:endParaRPr lang="en-US" sz="2400" dirty="0"/>
          </a:p>
        </p:txBody>
      </p:sp>
      <p:pic>
        <p:nvPicPr>
          <p:cNvPr id="9" name="圖片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439" y="2564904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56454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2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484784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5661248"/>
            <a:ext cx="7512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hlinkClick r:id="rId4"/>
              </a:rPr>
              <a:t>Code example of </a:t>
            </a:r>
            <a:r>
              <a:rPr lang="en-US" sz="1800" dirty="0" smtClean="0">
                <a:hlinkClick r:id="rId4"/>
              </a:rPr>
              <a:t>Word2Vec</a:t>
            </a:r>
            <a:endParaRPr lang="en-US" sz="1800" dirty="0" smtClean="0"/>
          </a:p>
          <a:p>
            <a:pPr marL="0" lvl="1"/>
            <a:r>
              <a:rPr lang="en-US" sz="1800" dirty="0">
                <a:solidFill>
                  <a:srgbClr val="00B050"/>
                </a:solidFill>
                <a:hlinkClick r:id="rId5"/>
              </a:rPr>
              <a:t>Interactive Demo</a:t>
            </a:r>
            <a:endParaRPr lang="en-US" sz="1800" dirty="0"/>
          </a:p>
          <a:p>
            <a:pPr marL="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61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0" indent="0"/>
            <a:endParaRPr lang="en-US" sz="1600" dirty="0" smtClean="0"/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65" y="3429000"/>
            <a:ext cx="411632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67544" y="2492896"/>
            <a:ext cx="8352928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(</a:t>
            </a:r>
            <a:r>
              <a:rPr lang="en-US" sz="1600" i="1" dirty="0" smtClean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 smtClean="0">
                <a:solidFill>
                  <a:srgbClr val="00B050"/>
                </a:solidFill>
                <a:hlinkClick r:id="rId4"/>
              </a:rPr>
              <a:t>John Rupert Firth</a:t>
            </a:r>
            <a:r>
              <a:rPr lang="en-US" sz="1600" i="1" dirty="0" smtClean="0">
                <a:solidFill>
                  <a:srgbClr val="00B050"/>
                </a:solidFill>
              </a:rPr>
              <a:t>”)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0" indent="0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7860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</a:t>
            </a:r>
            <a:r>
              <a:rPr lang="en-US" dirty="0"/>
              <a:t>– Definition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 </a:t>
            </a:r>
            <a:r>
              <a:rPr lang="en-US" sz="1800" dirty="0" smtClean="0"/>
              <a:t>(Window = 2)</a:t>
            </a:r>
            <a:r>
              <a:rPr lang="en-US" sz="1800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464496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17234"/>
              </p:ext>
            </p:extLst>
          </p:nvPr>
        </p:nvGraphicFramePr>
        <p:xfrm>
          <a:off x="1043608" y="3356992"/>
          <a:ext cx="252028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584176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like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445224"/>
            <a:ext cx="745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The Illustrated Word2vec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 example of </a:t>
            </a:r>
            <a:r>
              <a:rPr lang="en-US" sz="1600" b="1" dirty="0" smtClean="0">
                <a:solidFill>
                  <a:srgbClr val="0070C0"/>
                </a:solidFill>
              </a:rPr>
              <a:t>unsupervised learning </a:t>
            </a:r>
            <a:r>
              <a:rPr lang="en-US" sz="1600" dirty="0" smtClean="0"/>
              <a:t>with abundant free text from the Web but </a:t>
            </a:r>
            <a:r>
              <a:rPr lang="en-US" sz="1600" dirty="0"/>
              <a:t>beware of </a:t>
            </a:r>
            <a:r>
              <a:rPr lang="en-US" sz="1600" dirty="0">
                <a:hlinkClick r:id="rId4"/>
              </a:rPr>
              <a:t>Gender Bias of Word </a:t>
            </a:r>
            <a:r>
              <a:rPr lang="en-US" sz="1600" dirty="0" err="1">
                <a:hlinkClick r:id="rId4"/>
              </a:rPr>
              <a:t>Embeddings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0003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368152"/>
              </a:tblGrid>
              <a:tr h="3822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to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go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nearby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someplace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/>
                        <a:t>for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2267744" y="2420888"/>
            <a:ext cx="4464496" cy="3745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55739" y="2636912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636913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273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2420888"/>
            <a:ext cx="8640960" cy="37444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35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79620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708920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815207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JPMorgan Equity Research Report 2007 - 17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47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–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6167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5858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1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80259"/>
            <a:ext cx="2313788" cy="232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844824"/>
            <a:ext cx="604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/>
              </a:rPr>
              <a:t>How Does Spotify Know You So Well</a:t>
            </a:r>
            <a:r>
              <a:rPr lang="en-US" sz="1800" dirty="0" smtClean="0">
                <a:hlinkClick r:id="rId4"/>
              </a:rPr>
              <a:t>?</a:t>
            </a:r>
            <a:endParaRPr lang="en-US" sz="1800" dirty="0"/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Cultural Vectors</a:t>
            </a:r>
            <a:endParaRPr lang="en-US" kern="0" dirty="0"/>
          </a:p>
        </p:txBody>
      </p:sp>
      <p:pic>
        <p:nvPicPr>
          <p:cNvPr id="1029" name="Picture 5" descr="Spotify and Snapchat Comparative Analysis - comparic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99" y="47667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miro.medium.com/max/706/1*srOKaVeDN8i5uqEQepjPP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5225"/>
            <a:ext cx="6471188" cy="25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89215" y="1700808"/>
            <a:ext cx="8487241" cy="402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40151" y="57959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77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1026" name="Picture 2" descr="The Hathaway Effect - Strange correlation between Anne Hathaway and Warren  Buffet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631160" cy="26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480992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Hathaway Effect </a:t>
            </a:r>
            <a:r>
              <a:rPr lang="en-US" sz="1800" dirty="0"/>
              <a:t>stipulates that when</a:t>
            </a:r>
            <a:r>
              <a:rPr lang="en-US" sz="1800" b="1" dirty="0">
                <a:solidFill>
                  <a:srgbClr val="0070C0"/>
                </a:solidFill>
              </a:rPr>
              <a:t> Anne Hathaway </a:t>
            </a:r>
            <a:r>
              <a:rPr lang="en-US" sz="1800" dirty="0"/>
              <a:t>is in the news, the share price for Warren Buffett's company </a:t>
            </a:r>
            <a:r>
              <a:rPr lang="en-US" sz="1800" b="1" dirty="0">
                <a:solidFill>
                  <a:srgbClr val="0070C0"/>
                </a:solidFill>
              </a:rPr>
              <a:t>Berkshire-Hathaway</a:t>
            </a:r>
            <a:r>
              <a:rPr lang="en-US" sz="1800" dirty="0"/>
              <a:t> goes up</a:t>
            </a:r>
          </a:p>
        </p:txBody>
      </p:sp>
    </p:spTree>
    <p:extLst>
      <p:ext uri="{BB962C8B-B14F-4D97-AF65-F5344CB8AC3E}">
        <p14:creationId xmlns:p14="http://schemas.microsoft.com/office/powerpoint/2010/main" val="271817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772816"/>
            <a:ext cx="4752528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6"/>
              </a:rPr>
              <a:t>GPT-3</a:t>
            </a:r>
            <a:r>
              <a:rPr lang="en-US" sz="1800" dirty="0" smtClean="0"/>
              <a:t> </a:t>
            </a:r>
          </a:p>
          <a:p>
            <a:pPr marL="0" lvl="1" indent="0">
              <a:buClrTx/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175 </a:t>
            </a:r>
            <a:r>
              <a:rPr lang="en-US" sz="1600" b="1" dirty="0">
                <a:solidFill>
                  <a:srgbClr val="0070C0"/>
                </a:solidFill>
              </a:rPr>
              <a:t>billion </a:t>
            </a:r>
            <a:r>
              <a:rPr lang="en-US" sz="1600" b="1" dirty="0" smtClean="0">
                <a:solidFill>
                  <a:srgbClr val="0070C0"/>
                </a:solidFill>
              </a:rPr>
              <a:t>parameters</a:t>
            </a:r>
          </a:p>
          <a:p>
            <a:pPr marL="0" lvl="1" indent="0">
              <a:buClrTx/>
              <a:buNone/>
            </a:pPr>
            <a:r>
              <a:rPr lang="en-US" sz="1600" dirty="0">
                <a:hlinkClick r:id="rId7"/>
              </a:rPr>
              <a:t>GPT-3-powered business idea generator</a:t>
            </a:r>
            <a:endParaRPr lang="en-US" sz="1600" dirty="0"/>
          </a:p>
          <a:p>
            <a:pPr marL="0" lvl="1" indent="0">
              <a:buClrTx/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0" lvl="1" indent="0">
              <a:buClrTx/>
              <a:buNone/>
            </a:pPr>
            <a:r>
              <a:rPr lang="en-US" sz="1600" b="1" dirty="0" smtClean="0">
                <a:hlinkClick r:id="rId8"/>
              </a:rPr>
              <a:t>Code Demo</a:t>
            </a:r>
            <a:r>
              <a:rPr lang="en-US" sz="1600" b="1" dirty="0" smtClean="0">
                <a:solidFill>
                  <a:srgbClr val="0070C0"/>
                </a:solidFill>
                <a:hlinkClick r:id="rId8"/>
              </a:rPr>
              <a:t> </a:t>
            </a:r>
            <a:endParaRPr lang="en-US" sz="1600" b="1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0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/>
              <a:t>Group Discussions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9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26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9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228516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9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b="1" dirty="0">
                <a:solidFill>
                  <a:srgbClr val="0070C0"/>
                </a:solidFill>
              </a:rPr>
              <a:t>daily sentiment scores </a:t>
            </a:r>
            <a:r>
              <a:rPr lang="en-US" sz="1800" dirty="0"/>
              <a:t>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364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43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3083767"/>
            <a:ext cx="600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~ Appendix Section ~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82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(what should be overall sentiments if it contains both positive and negative words?)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8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639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904844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Examples: Social Media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3"/>
              </a:rPr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4"/>
              </a:rPr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>
                <a:hlinkClick r:id="rId5"/>
              </a:rPr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6"/>
              </a:rPr>
              <a:t>Stanford Sentiment Demo Website</a:t>
            </a:r>
            <a:endParaRPr lang="en-US" sz="20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031613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8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9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552728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7908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700808"/>
            <a:ext cx="56563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linkClick r:id="rId3"/>
              </a:rPr>
              <a:t>STITCH </a:t>
            </a:r>
            <a:r>
              <a:rPr lang="en-US" sz="1600" b="1" dirty="0">
                <a:hlinkClick r:id="rId3"/>
              </a:rPr>
              <a:t>FIX</a:t>
            </a:r>
            <a:r>
              <a:rPr lang="en-US" sz="1600" dirty="0"/>
              <a:t>: send you clothing and accessories we think you’ll like; you keep the items you want and send the others back. We leverage data science to deliver personalization at </a:t>
            </a:r>
            <a:r>
              <a:rPr lang="en-US" sz="1600" dirty="0" smtClean="0"/>
              <a:t>scale. </a:t>
            </a:r>
            <a:r>
              <a:rPr lang="en-US" sz="1600" dirty="0">
                <a:hlinkClick r:id="rId4"/>
              </a:rPr>
              <a:t>Word is Worth a thousand of Vectors</a:t>
            </a:r>
            <a:endParaRPr lang="en-US" sz="1600" dirty="0"/>
          </a:p>
          <a:p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96358"/>
            <a:ext cx="2198259" cy="220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43014"/>
            <a:ext cx="4648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65436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Word2Vec – Fashions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70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0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6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3672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5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4158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3" y="2204864"/>
            <a:ext cx="517810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0" y="620713"/>
            <a:ext cx="8077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 dirty="0" smtClean="0"/>
              <a:t>Social Media Sentiment vs Stock Price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5765194"/>
            <a:ext cx="5821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Twitter and stock price correlation</a:t>
            </a:r>
            <a:endParaRPr lang="en-US" sz="2000" dirty="0"/>
          </a:p>
        </p:txBody>
      </p:sp>
      <p:sp>
        <p:nvSpPr>
          <p:cNvPr id="10" name="Sun 9"/>
          <p:cNvSpPr/>
          <p:nvPr/>
        </p:nvSpPr>
        <p:spPr bwMode="auto">
          <a:xfrm>
            <a:off x="1095028" y="5661248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7878" y="2204864"/>
            <a:ext cx="30385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Social media ramp-and-dump scam</a:t>
            </a:r>
            <a:endParaRPr lang="en-US" sz="1800" dirty="0"/>
          </a:p>
          <a:p>
            <a:pPr indent="-57150"/>
            <a:r>
              <a:rPr lang="en-US" sz="1400" dirty="0"/>
              <a:t>A social media ramp-and-dump scam is a form of stock market manipulation where fraudsters use different means to </a:t>
            </a:r>
            <a:r>
              <a:rPr lang="en-US" sz="1400" b="1" dirty="0">
                <a:solidFill>
                  <a:srgbClr val="0070C0"/>
                </a:solidFill>
              </a:rPr>
              <a:t>“ramp” up the share price</a:t>
            </a:r>
            <a:r>
              <a:rPr lang="en-US" sz="1400" dirty="0"/>
              <a:t> of a listed company and then </a:t>
            </a:r>
            <a:r>
              <a:rPr lang="en-US" sz="1400" b="1" dirty="0">
                <a:solidFill>
                  <a:srgbClr val="0070C0"/>
                </a:solidFill>
              </a:rPr>
              <a:t>induce investors via social media platforms </a:t>
            </a:r>
            <a:r>
              <a:rPr lang="en-US" sz="1400" dirty="0"/>
              <a:t>to purchase the shares they </a:t>
            </a:r>
            <a:r>
              <a:rPr lang="en-US" sz="1400" b="1" dirty="0">
                <a:solidFill>
                  <a:srgbClr val="0070C0"/>
                </a:solidFill>
              </a:rPr>
              <a:t>“dump” at an artificially high price</a:t>
            </a:r>
          </a:p>
        </p:txBody>
      </p:sp>
    </p:spTree>
    <p:extLst>
      <p:ext uri="{BB962C8B-B14F-4D97-AF65-F5344CB8AC3E}">
        <p14:creationId xmlns:p14="http://schemas.microsoft.com/office/powerpoint/2010/main" val="22920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31867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4003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3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5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626469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Evidence-based journalism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Facebook/Twitter become newspaper</a:t>
            </a:r>
            <a:endParaRPr lang="en-US" sz="1800" dirty="0" smtClean="0"/>
          </a:p>
          <a:p>
            <a:endParaRPr lang="en-US" sz="2000" dirty="0" smtClean="0"/>
          </a:p>
          <a:p>
            <a:pPr marL="800100" lvl="2" indent="0">
              <a:buNone/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384920" y="371703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</a:t>
            </a:r>
            <a:endParaRPr lang="en-US" sz="1800" i="1" dirty="0" smtClean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1733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</a:t>
            </a:r>
            <a:r>
              <a:rPr lang="en-US" sz="1600" b="1" dirty="0">
                <a:solidFill>
                  <a:srgbClr val="0070C0"/>
                </a:solidFill>
              </a:rPr>
              <a:t>aggregated 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5165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28956" y="6525344"/>
            <a:ext cx="504056" cy="36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52568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7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PowerPoint Template-CBF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Template-CBF</Template>
  <TotalTime>18026</TotalTime>
  <Words>4489</Words>
  <Application>Microsoft Office PowerPoint</Application>
  <PresentationFormat>On-screen Show (4:3)</PresentationFormat>
  <Paragraphs>630</Paragraphs>
  <Slides>66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PowerPoint Template-CBF</vt:lpstr>
      <vt:lpstr>Big Data, AI, Machine Learning, Investment and Algo Trading</vt:lpstr>
      <vt:lpstr>Sentiment Analysis</vt:lpstr>
      <vt:lpstr>Sentiment Analysis</vt:lpstr>
      <vt:lpstr>Sentiment Analysis</vt:lpstr>
      <vt:lpstr>Examples: Social Media</vt:lpstr>
      <vt:lpstr>PowerPoint Presentation</vt:lpstr>
      <vt:lpstr>Sentiment Details</vt:lpstr>
      <vt:lpstr>Sentiment Details</vt:lpstr>
      <vt:lpstr>Sentiment Details</vt:lpstr>
      <vt:lpstr>Sentiment Details</vt:lpstr>
      <vt:lpstr>Sentiment Details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Natural Language Processing (NLP)</vt:lpstr>
      <vt:lpstr>Word2Vec</vt:lpstr>
      <vt:lpstr>Word2Vec – Definition</vt:lpstr>
      <vt:lpstr>Word2Vec – Definition</vt:lpstr>
      <vt:lpstr>Word2Vec – Similarity </vt:lpstr>
      <vt:lpstr>Word2Vec – Dissimilarity</vt:lpstr>
      <vt:lpstr>Word2Vec – Addition and Subtraction</vt:lpstr>
      <vt:lpstr>Word2Vec – Corpus comparison</vt:lpstr>
      <vt:lpstr>Word2Vec – Chinese Language</vt:lpstr>
      <vt:lpstr>PowerPoint Presentation</vt:lpstr>
      <vt:lpstr>Word2Vec – Sentiment Analysis</vt:lpstr>
      <vt:lpstr>Latest NLP Developments</vt:lpstr>
      <vt:lpstr>Group Discussions</vt:lpstr>
      <vt:lpstr>Group Discussions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Smart Beta</vt:lpstr>
      <vt:lpstr>Case Studies: Smart Beta</vt:lpstr>
      <vt:lpstr>Case Studies: Smart Beta</vt:lpstr>
      <vt:lpstr>Appendix</vt:lpstr>
      <vt:lpstr>Types of Sentiment </vt:lpstr>
      <vt:lpstr>Types of Sentiment </vt:lpstr>
      <vt:lpstr>Types of Sentiment </vt:lpstr>
      <vt:lpstr>Sentdex Sentiment Signals API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PowerPoint Presentation</vt:lpstr>
      <vt:lpstr>Case Studies: Sentiment to trade Indexes</vt:lpstr>
      <vt:lpstr>Case Studies: Sentiment to trade Currencies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Detect fake review/reviewer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A.I. and Investing</dc:title>
  <dc:creator>Liu Wai Keung</dc:creator>
  <cp:lastModifiedBy>Liu Wai Keung</cp:lastModifiedBy>
  <cp:revision>181</cp:revision>
  <cp:lastPrinted>2013-10-02T07:30:28Z</cp:lastPrinted>
  <dcterms:created xsi:type="dcterms:W3CDTF">2018-01-14T13:40:03Z</dcterms:created>
  <dcterms:modified xsi:type="dcterms:W3CDTF">2022-02-14T00:32:59Z</dcterms:modified>
</cp:coreProperties>
</file>